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7" r:id="rId4"/>
    <p:sldId id="267" r:id="rId5"/>
    <p:sldId id="259" r:id="rId6"/>
    <p:sldId id="263" r:id="rId7"/>
    <p:sldId id="268" r:id="rId8"/>
    <p:sldId id="275" r:id="rId9"/>
    <p:sldId id="266" r:id="rId10"/>
    <p:sldId id="276" r:id="rId11"/>
    <p:sldId id="262" r:id="rId12"/>
    <p:sldId id="264" r:id="rId13"/>
    <p:sldId id="265" r:id="rId14"/>
    <p:sldId id="273" r:id="rId15"/>
    <p:sldId id="272" r:id="rId16"/>
    <p:sldId id="271" r:id="rId17"/>
    <p:sldId id="270"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496" autoAdjust="0"/>
  </p:normalViewPr>
  <p:slideViewPr>
    <p:cSldViewPr snapToGrid="0">
      <p:cViewPr varScale="1">
        <p:scale>
          <a:sx n="63" d="100"/>
          <a:sy n="63" d="100"/>
        </p:scale>
        <p:origin x="1354" y="53"/>
      </p:cViewPr>
      <p:guideLst/>
    </p:cSldViewPr>
  </p:slideViewPr>
  <p:notesTextViewPr>
    <p:cViewPr>
      <p:scale>
        <a:sx n="1" d="1"/>
        <a:sy n="1" d="1"/>
      </p:scale>
      <p:origin x="0" y="-187"/>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hs.gov/about/news/2021/09/21/hhs-announces-synthetic-health-data-challenge-winner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11</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12</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13</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5/16/2022 11:03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15</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Apache Spark is open-source software for processing large quantities of data.</a:t>
            </a:r>
          </a:p>
          <a:p>
            <a:endParaRPr lang="en-US"/>
          </a:p>
          <a:p>
            <a:r>
              <a:rPr lang="en-US"/>
              <a:t>Azure Databricks is built upon and enhances Apache Spark.</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Spark supports multiple languages, including SQL, Python, and R.</a:t>
            </a:r>
          </a:p>
          <a:p>
            <a:endParaRPr lang="en-US"/>
          </a:p>
          <a:p>
            <a:r>
              <a:rPr lang="en-US"/>
              <a:t>SQL queries are distributed across worker nodes, allowing you to analyze large amounts of data.</a:t>
            </a:r>
          </a:p>
          <a:p>
            <a:endParaRPr lang="en-US"/>
          </a:p>
          <a:p>
            <a:r>
              <a:rPr lang="en-US"/>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 we will use in the workshop:</a:t>
            </a:r>
          </a:p>
          <a:p>
            <a:endParaRPr lang="en-US"/>
          </a:p>
          <a:p>
            <a:r>
              <a:rPr lang="en-US" dirty="0"/>
              <a:t>Model (algorithmic vs. data)</a:t>
            </a:r>
            <a:endParaRPr lang="en-US" dirty="0">
              <a:ea typeface="Calibri" panose="020F0502020204030204"/>
              <a:cs typeface="Calibri" panose="020F0502020204030204"/>
            </a:endParaRPr>
          </a:p>
          <a:p>
            <a:r>
              <a:rPr lang="en-US" dirty="0"/>
              <a:t>Normal (distribution, form, vector)</a:t>
            </a:r>
            <a:endParaRPr lang="en-US" dirty="0">
              <a:cs typeface="Calibri"/>
            </a:endParaRPr>
          </a:p>
          <a:p>
            <a:endParaRPr lang="en-US"/>
          </a:p>
          <a:p>
            <a:r>
              <a:rPr lang="en-US" dirty="0"/>
              <a:t>Graph, Node, Edge</a:t>
            </a:r>
            <a:endParaRPr lang="en-US" dirty="0">
              <a:ea typeface="Calibri"/>
              <a:cs typeface="Calibri"/>
            </a:endParaRPr>
          </a:p>
          <a:p>
            <a:r>
              <a:rPr lang="en-US" dirty="0"/>
              <a:t>Prediction</a:t>
            </a:r>
            <a:endParaRPr lang="en-US" dirty="0">
              <a:ea typeface="Calibri"/>
              <a:cs typeface="Calibri"/>
            </a:endParaRPr>
          </a:p>
          <a:p>
            <a:r>
              <a:rPr lang="en-US" dirty="0"/>
              <a:t>Feature</a:t>
            </a:r>
            <a:endParaRPr lang="en-US" dirty="0">
              <a:ea typeface="Calibri"/>
              <a:cs typeface="Calibri"/>
            </a:endParaRPr>
          </a:p>
          <a:p>
            <a:r>
              <a:rPr lang="en-US" dirty="0"/>
              <a:t>Confidence</a:t>
            </a:r>
            <a:endParaRPr lang="en-US" dirty="0">
              <a:ea typeface="Calibri"/>
              <a:cs typeface="Calibri"/>
            </a:endParaRPr>
          </a:p>
          <a:p>
            <a:r>
              <a:rPr lang="en-US" dirty="0"/>
              <a:t>Lift</a:t>
            </a:r>
            <a:endParaRPr lang="en-US" dirty="0">
              <a:ea typeface="Calibri"/>
              <a:cs typeface="Calibri"/>
            </a:endParaRPr>
          </a:p>
          <a:p>
            <a:r>
              <a:rPr lang="en-US" dirty="0"/>
              <a:t>Probability (frequentist vs. Bayesian)</a:t>
            </a:r>
            <a:endParaRPr lang="en-US" dirty="0">
              <a:ea typeface="Calibri"/>
              <a:cs typeface="Calibri"/>
            </a:endParaRPr>
          </a:p>
          <a:p>
            <a:r>
              <a:rPr lang="en-US" dirty="0">
                <a:ea typeface="Calibri"/>
                <a:cs typeface="Calibri"/>
              </a:rPr>
              <a:t>Random </a:t>
            </a:r>
            <a:r>
              <a:rPr lang="en-US" dirty="0"/>
              <a:t>(!= 'arbitrary')</a:t>
            </a:r>
            <a:endParaRPr lang="en-US" dirty="0">
              <a:cs typeface="Calibri"/>
            </a:endParaRPr>
          </a:p>
          <a:p>
            <a:endParaRPr lang="en-US"/>
          </a:p>
          <a:p>
            <a:endParaRPr lang="en-US"/>
          </a:p>
          <a:p>
            <a:r>
              <a:rPr lang="en-US" dirty="0"/>
              <a:t>dynamic (range, programming)</a:t>
            </a:r>
            <a:endParaRPr lang="en-US" dirty="0">
              <a:ea typeface="Calibri" panose="020F0502020204030204"/>
              <a:cs typeface="Calibri" panose="020F0502020204030204"/>
            </a:endParaRPr>
          </a:p>
          <a:p>
            <a:r>
              <a:rPr lang="en-US" dirty="0"/>
              <a:t>programming (computer, linear, integer, dynamic)</a:t>
            </a:r>
            <a:endParaRPr lang="en-US" dirty="0">
              <a:ea typeface="Calibri" panose="020F0502020204030204"/>
              <a:cs typeface="Calibri" panose="020F0502020204030204"/>
            </a:endParaRPr>
          </a:p>
          <a:p>
            <a:r>
              <a:rPr lang="en-US" dirty="0"/>
              <a:t>regular (language, expression)</a:t>
            </a:r>
            <a:endParaRPr lang="en-US" dirty="0">
              <a:ea typeface="Calibri"/>
              <a:cs typeface="Calibri"/>
            </a:endParaRPr>
          </a:p>
          <a:p>
            <a:r>
              <a:rPr lang="en-US" dirty="0"/>
              <a:t>natural (language)</a:t>
            </a:r>
            <a:endParaRPr lang="en-US" dirty="0">
              <a:ea typeface="Calibri"/>
              <a:cs typeface="Calibri"/>
            </a:endParaRPr>
          </a:p>
          <a:p>
            <a:endParaRPr lang="en-US">
              <a:ea typeface="Calibri"/>
              <a:cs typeface="Calibri"/>
            </a:endParaRPr>
          </a:p>
          <a:p>
            <a:endParaRPr lang="en-US">
              <a:ea typeface="Calibri"/>
              <a:cs typeface="Calibri"/>
            </a:endParaRPr>
          </a:p>
          <a:p>
            <a:r>
              <a:rPr lang="en-US" dirty="0">
                <a:ea typeface="Calibri"/>
                <a:cs typeface="Calibri"/>
              </a:rPr>
              <a:t>Computer languages overload existing terms in a human language (typically English) to have special meaning in that computer language.</a:t>
            </a:r>
          </a:p>
          <a:p>
            <a:endParaRPr lang="en-US" dirty="0">
              <a:ea typeface="Calibri"/>
              <a:cs typeface="Calibri"/>
            </a:endParaRPr>
          </a:p>
          <a:p>
            <a:r>
              <a:rPr lang="en-US" dirty="0">
                <a:ea typeface="Calibri"/>
                <a:cs typeface="Calibri"/>
              </a:rPr>
              <a:t>When you name variables in your own programs you will probably be overloading existing words.</a:t>
            </a: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2815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6</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Out team got involved with Synthea through the HHS </a:t>
            </a:r>
            <a:r>
              <a:rPr lang="en-US" dirty="0">
                <a:cs typeface="Calibri"/>
                <a:hlinkClick r:id="rId3"/>
              </a:rPr>
              <a:t>Synthetic Health Data Challenge</a:t>
            </a:r>
            <a:r>
              <a:rPr lang="en-US" dirty="0">
                <a:cs typeface="Calibri"/>
              </a:rPr>
              <a:t> (we won second place!).</a:t>
            </a:r>
            <a:endParaRPr lang="en-US" dirty="0"/>
          </a:p>
          <a:p>
            <a:endParaRPr lang="en-US"/>
          </a:p>
          <a:p>
            <a:r>
              <a:rPr lang="en-US" dirty="0">
                <a:cs typeface="Calibri"/>
              </a:rPr>
              <a:t>Two main points:</a:t>
            </a:r>
            <a:endParaRPr lang="en-US" dirty="0"/>
          </a:p>
          <a:p>
            <a:r>
              <a:rPr lang="en-US" dirty="0">
                <a:cs typeface="Calibri"/>
              </a:rPr>
              <a:t>1. If you want to write Synthea modules, we have suggestions (and other opinions) about how to do that using conditional probability tables (see below).</a:t>
            </a:r>
            <a:endParaRPr lang="en-US" dirty="0"/>
          </a:p>
          <a:p>
            <a:r>
              <a:rPr lang="en-US" dirty="0">
                <a:cs typeface="Calibri" panose="020F0502020204030204"/>
              </a:rPr>
              <a:t>2. Most existing modules have only very simple conditional probabilities, leading to simulated data that lacks the subtle statistical relationships we need for good machine learning examples. But Synthea data is full of relationships that won't pass sanity checks!</a:t>
            </a:r>
          </a:p>
          <a:p>
            <a:endParaRPr lang="en-US"/>
          </a:p>
          <a:p>
            <a:r>
              <a:rPr lang="en-US" dirty="0"/>
              <a:t>Bayes Nets simplify joint probability relationships by decomposing them into a network of simpler conditional probabilities. A trained Bayes net consists of a network showing which variables depend on each other, where every node contains a conditional probability table (CPT).</a:t>
            </a:r>
            <a:endParaRPr lang="en-US" dirty="0">
              <a:cs typeface="Calibri"/>
            </a:endParaRPr>
          </a:p>
          <a:p>
            <a:endParaRPr lang="en-US"/>
          </a:p>
          <a:p>
            <a:r>
              <a:rPr lang="en-US" dirty="0"/>
              <a:t>Simplification basically focuses on the more important edges in the graph.</a:t>
            </a:r>
            <a:endParaRPr lang="en-US" dirty="0">
              <a:cs typeface="Calibri"/>
            </a:endParaRPr>
          </a:p>
          <a:p>
            <a:endParaRPr lang="en-US"/>
          </a:p>
          <a:p>
            <a:r>
              <a:rPr lang="en-US" dirty="0"/>
              <a:t>Generic Modules in Synthea are also probabilistic graphical models, so it is not surprising that the statistical relationships learned among variables in the Bayes Net can be incorporated into Synthea modules; this is particularly straightforward using the </a:t>
            </a:r>
            <a:r>
              <a:rPr lang="en-US" dirty="0" err="1"/>
              <a:t>lookup_table_transition</a:t>
            </a:r>
            <a:r>
              <a:rPr lang="en-US" dirty="0"/>
              <a:t> nodes.</a:t>
            </a:r>
            <a:endParaRPr lang="en-US" dirty="0">
              <a:cs typeface="Calibri"/>
            </a:endParaRPr>
          </a:p>
          <a:p>
            <a:endParaRPr lang="en-US"/>
          </a:p>
          <a:p>
            <a:r>
              <a:rPr lang="en-US" dirty="0"/>
              <a:t> The model shown here is a “dynamic Bayes net” which describes how a patient’s next chronic kidney disease stage depends on their current disease stage, as well as other conditions. In this model a variety of potential comorbidities have been simplified to just diabetes.</a:t>
            </a:r>
            <a:endParaRPr lang="en-US" dirty="0">
              <a:cs typeface="Calibri"/>
            </a:endParaRPr>
          </a:p>
        </p:txBody>
      </p:sp>
      <p:sp>
        <p:nvSpPr>
          <p:cNvPr id="4" name="Slide Number Placeholder 3"/>
          <p:cNvSpPr>
            <a:spLocks noGrp="1"/>
          </p:cNvSpPr>
          <p:nvPr>
            <p:ph type="sldNum" sz="quarter" idx="5"/>
          </p:nvPr>
        </p:nvSpPr>
        <p:spPr/>
        <p:txBody>
          <a:bodyPr/>
          <a:lstStyle/>
          <a:p>
            <a:fld id="{FFD4E6F5-B708-4963-A916-31C71A6FFB24}" type="slidenum">
              <a:rPr lang="en-US" smtClean="0"/>
              <a:t>7</a:t>
            </a:fld>
            <a:endParaRPr lang="en-US"/>
          </a:p>
        </p:txBody>
      </p:sp>
    </p:spTree>
    <p:extLst>
      <p:ext uri="{BB962C8B-B14F-4D97-AF65-F5344CB8AC3E}">
        <p14:creationId xmlns:p14="http://schemas.microsoft.com/office/powerpoint/2010/main" val="138778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Relational databases </a:t>
            </a:r>
            <a:r>
              <a:rPr lang="en-US"/>
              <a:t> are well-stablished form of storing digital structured information, particularly in the EMR systems. In relational model, we design the database based on the “Entity Types” we need to store our data and the “Relationship” between those entity types. </a:t>
            </a:r>
          </a:p>
          <a:p>
            <a:endParaRPr lang="en-US"/>
          </a:p>
          <a:p>
            <a:r>
              <a:rPr lang="en-US"/>
              <a:t>Some Entity Types in Electronic Medical Records could be “Patient”, “Encounter”, “Medication”, ..</a:t>
            </a:r>
          </a:p>
          <a:p>
            <a:endParaRPr lang="en-US"/>
          </a:p>
          <a:p>
            <a:r>
              <a:rPr lang="en-US"/>
              <a:t>Then, each Entity is translated into a Table form, i.e., rows x columns. Each row defines a new record/example of the entity, e.g., a new patient, and columns show the “Attributes” of the entities. </a:t>
            </a:r>
          </a:p>
          <a:p>
            <a:endParaRPr lang="en-US"/>
          </a:p>
          <a:p>
            <a:r>
              <a:rPr lang="en-US" b="1"/>
              <a:t>Relationships</a:t>
            </a:r>
            <a:r>
              <a:rPr lang="en-US"/>
              <a:t> between the Entities/Tables are defined with the help of </a:t>
            </a:r>
            <a:r>
              <a:rPr lang="en-US" b="0"/>
              <a:t>a type of attribute, called </a:t>
            </a:r>
            <a:r>
              <a:rPr lang="en-US" b="1"/>
              <a:t>Primary Keys</a:t>
            </a:r>
            <a:r>
              <a:rPr lang="en-US" b="0"/>
              <a:t>. Primary key, is typically one column in the table that is </a:t>
            </a:r>
            <a:r>
              <a:rPr lang="en-US" b="1"/>
              <a:t>unique </a:t>
            </a:r>
            <a:r>
              <a:rPr lang="en-US" b="0"/>
              <a:t>for each record. For example, </a:t>
            </a:r>
            <a:r>
              <a:rPr lang="en-US" b="1"/>
              <a:t>patient-id</a:t>
            </a:r>
            <a:r>
              <a:rPr lang="en-US" b="0"/>
              <a:t> (it can be very similar to patient </a:t>
            </a:r>
            <a:r>
              <a:rPr lang="en-US" b="1"/>
              <a:t>MRN</a:t>
            </a:r>
            <a:r>
              <a:rPr lang="en-US" b="0"/>
              <a:t>). </a:t>
            </a:r>
          </a:p>
          <a:p>
            <a:endParaRPr lang="en-US" b="0"/>
          </a:p>
          <a:p>
            <a:r>
              <a:rPr lang="en-US" b="1"/>
              <a:t>One-to-Many Relationship</a:t>
            </a:r>
            <a:r>
              <a:rPr lang="en-US" b="0"/>
              <a:t>: Most of the relationship in the database are one-to-many; an example is </a:t>
            </a:r>
            <a:r>
              <a:rPr lang="en-US" b="1"/>
              <a:t>Patient</a:t>
            </a:r>
            <a:r>
              <a:rPr lang="en-US" b="0"/>
              <a:t> and </a:t>
            </a:r>
            <a:r>
              <a:rPr lang="en-US" b="1" i="0"/>
              <a:t>Encounter</a:t>
            </a:r>
            <a:r>
              <a:rPr lang="en-US" b="0" i="0"/>
              <a:t>. One patient can have many encounters, but an encounter belongs only to one patient. In order to reflect this on the database, we store the </a:t>
            </a:r>
            <a:r>
              <a:rPr lang="en-US" b="1" i="0"/>
              <a:t>Patient-</a:t>
            </a:r>
            <a:r>
              <a:rPr lang="en-US" b="1" i="0" err="1"/>
              <a:t>PrimaryKey</a:t>
            </a:r>
            <a:r>
              <a:rPr lang="en-US" b="0" i="0"/>
              <a:t> (Patient-PK) into the </a:t>
            </a:r>
            <a:r>
              <a:rPr lang="en-US" b="1" i="0"/>
              <a:t>Encounter</a:t>
            </a:r>
            <a:r>
              <a:rPr lang="en-US" b="0" i="0"/>
              <a:t> Table. This will show each encounter record belongs to which patient. The column that stores patient primary key in the Encounter table is called </a:t>
            </a:r>
            <a:r>
              <a:rPr lang="en-US" b="1" i="0" err="1"/>
              <a:t>ForeignKey</a:t>
            </a:r>
            <a:r>
              <a:rPr lang="en-US" b="0" i="0"/>
              <a:t>. </a:t>
            </a:r>
            <a:endParaRPr lang="en-US" b="0"/>
          </a:p>
        </p:txBody>
      </p:sp>
      <p:sp>
        <p:nvSpPr>
          <p:cNvPr id="4" name="Slide Number Placeholder 3"/>
          <p:cNvSpPr>
            <a:spLocks noGrp="1"/>
          </p:cNvSpPr>
          <p:nvPr>
            <p:ph type="sldNum" sz="quarter" idx="5"/>
          </p:nvPr>
        </p:nvSpPr>
        <p:spPr/>
        <p:txBody>
          <a:bodyPr/>
          <a:lstStyle/>
          <a:p>
            <a:fld id="{0F064E54-8E17-4238-B528-AF0A253921BB}" type="slidenum">
              <a:rPr lang="en-US" smtClean="0"/>
              <a:t>8</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9</a:t>
            </a:fld>
            <a:endParaRPr lang="en-US"/>
          </a:p>
        </p:txBody>
      </p:sp>
    </p:spTree>
    <p:extLst>
      <p:ext uri="{BB962C8B-B14F-4D97-AF65-F5344CB8AC3E}">
        <p14:creationId xmlns:p14="http://schemas.microsoft.com/office/powerpoint/2010/main" val="39616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10</a:t>
            </a:fld>
            <a:endParaRPr lang="en-US"/>
          </a:p>
        </p:txBody>
      </p:sp>
    </p:spTree>
    <p:extLst>
      <p:ext uri="{BB962C8B-B14F-4D97-AF65-F5344CB8AC3E}">
        <p14:creationId xmlns:p14="http://schemas.microsoft.com/office/powerpoint/2010/main" val="2734476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5/16/2022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5/16/2022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interpre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942393" y="772273"/>
            <a:ext cx="10524930" cy="2387600"/>
          </a:xfrm>
        </p:spPr>
        <p:txBody>
          <a:bodyPr>
            <a:normAutofit fontScale="90000"/>
          </a:bodyPr>
          <a:lstStyle/>
          <a:p>
            <a:r>
              <a:rPr lang="en-US" b="1"/>
              <a:t>Introduction to</a:t>
            </a:r>
            <a:br>
              <a:rPr lang="en-US" b="1"/>
            </a:br>
            <a:r>
              <a:rPr lang="en-US" b="1"/>
              <a:t>Machine Learning and Analytics </a:t>
            </a:r>
            <a:br>
              <a:rPr lang="en-US" b="1"/>
            </a:br>
            <a:r>
              <a:rPr lang="en-US" b="1"/>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714007"/>
            <a:ext cx="9144000" cy="895317"/>
          </a:xfrm>
        </p:spPr>
        <p:txBody>
          <a:bodyPr/>
          <a:lstStyle/>
          <a:p>
            <a:r>
              <a:rPr lang="en-US" i="1"/>
              <a:t>AMIA Clinical Informatics Conference 2022</a:t>
            </a:r>
          </a:p>
        </p:txBody>
      </p:sp>
      <p:sp>
        <p:nvSpPr>
          <p:cNvPr id="4" name="TextBox 3">
            <a:extLst>
              <a:ext uri="{FF2B5EF4-FFF2-40B4-BE49-F238E27FC236}">
                <a16:creationId xmlns:a16="http://schemas.microsoft.com/office/drawing/2014/main" id="{403F9AF3-2FD9-3A9B-5F24-0E8C564D0728}"/>
              </a:ext>
            </a:extLst>
          </p:cNvPr>
          <p:cNvSpPr txBox="1"/>
          <p:nvPr/>
        </p:nvSpPr>
        <p:spPr>
          <a:xfrm>
            <a:off x="954833" y="5215810"/>
            <a:ext cx="2715208" cy="615553"/>
          </a:xfrm>
          <a:prstGeom prst="rect">
            <a:avLst/>
          </a:prstGeom>
          <a:noFill/>
        </p:spPr>
        <p:txBody>
          <a:bodyPr wrap="square" rtlCol="0">
            <a:spAutoFit/>
          </a:bodyPr>
          <a:lstStyle/>
          <a:p>
            <a:pPr algn="ctr"/>
            <a:r>
              <a:rPr lang="en-US"/>
              <a:t>Jason Dausman, MD</a:t>
            </a:r>
          </a:p>
          <a:p>
            <a:pPr algn="ctr"/>
            <a:r>
              <a:rPr lang="en-US" sz="1600" err="1"/>
              <a:t>Jason.Dausman@Mercy.Net</a:t>
            </a:r>
            <a:endParaRPr lang="en-US" sz="1600"/>
          </a:p>
        </p:txBody>
      </p:sp>
      <p:sp>
        <p:nvSpPr>
          <p:cNvPr id="6" name="TextBox 5">
            <a:extLst>
              <a:ext uri="{FF2B5EF4-FFF2-40B4-BE49-F238E27FC236}">
                <a16:creationId xmlns:a16="http://schemas.microsoft.com/office/drawing/2014/main" id="{0ADA503A-3E7D-493A-D79E-EB8FEE8417E4}"/>
              </a:ext>
            </a:extLst>
          </p:cNvPr>
          <p:cNvSpPr txBox="1"/>
          <p:nvPr/>
        </p:nvSpPr>
        <p:spPr>
          <a:xfrm>
            <a:off x="4853474" y="5215810"/>
            <a:ext cx="2715208" cy="615553"/>
          </a:xfrm>
          <a:prstGeom prst="rect">
            <a:avLst/>
          </a:prstGeom>
          <a:noFill/>
        </p:spPr>
        <p:txBody>
          <a:bodyPr wrap="square" rtlCol="0">
            <a:spAutoFit/>
          </a:bodyPr>
          <a:lstStyle/>
          <a:p>
            <a:pPr algn="ctr"/>
            <a:r>
              <a:rPr lang="en-US"/>
              <a:t>Robert Horton, PhD</a:t>
            </a:r>
          </a:p>
          <a:p>
            <a:pPr algn="ctr"/>
            <a:r>
              <a:rPr lang="en-US" sz="160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954833" y="6077335"/>
            <a:ext cx="2715208" cy="615553"/>
          </a:xfrm>
          <a:prstGeom prst="rect">
            <a:avLst/>
          </a:prstGeom>
          <a:noFill/>
        </p:spPr>
        <p:txBody>
          <a:bodyPr wrap="square" rtlCol="0">
            <a:spAutoFit/>
          </a:bodyPr>
          <a:lstStyle/>
          <a:p>
            <a:pPr algn="ctr"/>
            <a:r>
              <a:rPr lang="en-US"/>
              <a:t>Mario Inchiosa, PhD</a:t>
            </a:r>
          </a:p>
          <a:p>
            <a:pPr algn="ctr"/>
            <a:r>
              <a:rPr lang="en-US" sz="160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097694" y="6077335"/>
            <a:ext cx="4214327" cy="615553"/>
          </a:xfrm>
          <a:prstGeom prst="rect">
            <a:avLst/>
          </a:prstGeom>
          <a:noFill/>
        </p:spPr>
        <p:txBody>
          <a:bodyPr wrap="square" rtlCol="0">
            <a:spAutoFit/>
          </a:bodyPr>
          <a:lstStyle/>
          <a:p>
            <a:pPr algn="ctr"/>
            <a:r>
              <a:rPr lang="en-US"/>
              <a:t>Maryam Tavakoli Hosseinabadi, PhD </a:t>
            </a:r>
            <a:r>
              <a:rPr lang="en-US" sz="1600"/>
              <a:t>Maryam.Tavakoli@microsoft.com</a:t>
            </a:r>
          </a:p>
        </p:txBody>
      </p:sp>
      <p:sp>
        <p:nvSpPr>
          <p:cNvPr id="12" name="TextBox 11">
            <a:extLst>
              <a:ext uri="{FF2B5EF4-FFF2-40B4-BE49-F238E27FC236}">
                <a16:creationId xmlns:a16="http://schemas.microsoft.com/office/drawing/2014/main" id="{C0E00977-9F85-AA95-286B-8092EC96BDB6}"/>
              </a:ext>
            </a:extLst>
          </p:cNvPr>
          <p:cNvSpPr txBox="1"/>
          <p:nvPr/>
        </p:nvSpPr>
        <p:spPr>
          <a:xfrm>
            <a:off x="8529735" y="6077335"/>
            <a:ext cx="3159967" cy="615553"/>
          </a:xfrm>
          <a:prstGeom prst="rect">
            <a:avLst/>
          </a:prstGeom>
          <a:noFill/>
        </p:spPr>
        <p:txBody>
          <a:bodyPr wrap="square" rtlCol="0">
            <a:spAutoFit/>
          </a:bodyPr>
          <a:lstStyle/>
          <a:p>
            <a:pPr algn="ctr"/>
            <a:r>
              <a:rPr lang="en-US"/>
              <a:t>Wolfgang M. Pauli, PhD</a:t>
            </a:r>
          </a:p>
          <a:p>
            <a:pPr algn="ctr"/>
            <a:r>
              <a:rPr lang="en-US" sz="1600"/>
              <a:t>Wolfgang.Pauli@microsoft.com</a:t>
            </a:r>
          </a:p>
        </p:txBody>
      </p:sp>
      <p:sp>
        <p:nvSpPr>
          <p:cNvPr id="5" name="TextBox 4">
            <a:extLst>
              <a:ext uri="{FF2B5EF4-FFF2-40B4-BE49-F238E27FC236}">
                <a16:creationId xmlns:a16="http://schemas.microsoft.com/office/drawing/2014/main" id="{B8ECD798-05E4-0DA2-35F1-821947B88D00}"/>
              </a:ext>
            </a:extLst>
          </p:cNvPr>
          <p:cNvSpPr txBox="1"/>
          <p:nvPr/>
        </p:nvSpPr>
        <p:spPr>
          <a:xfrm>
            <a:off x="8752115" y="5215810"/>
            <a:ext cx="2715208" cy="615553"/>
          </a:xfrm>
          <a:prstGeom prst="rect">
            <a:avLst/>
          </a:prstGeom>
          <a:noFill/>
        </p:spPr>
        <p:txBody>
          <a:bodyPr wrap="square" rtlCol="0">
            <a:spAutoFit/>
          </a:bodyPr>
          <a:lstStyle/>
          <a:p>
            <a:pPr algn="ctr"/>
            <a:r>
              <a:rPr lang="en-US"/>
              <a:t>John-Mark Agosta, PhD</a:t>
            </a:r>
          </a:p>
          <a:p>
            <a:pPr algn="ctr"/>
            <a:r>
              <a:rPr lang="en-US" sz="1600"/>
              <a:t>joagosta@microsoft.com</a:t>
            </a:r>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A901-3850-D927-BE0B-72518D525D17}"/>
              </a:ext>
            </a:extLst>
          </p:cNvPr>
          <p:cNvSpPr>
            <a:spLocks noGrp="1"/>
          </p:cNvSpPr>
          <p:nvPr>
            <p:ph type="title"/>
          </p:nvPr>
        </p:nvSpPr>
        <p:spPr>
          <a:xfrm>
            <a:off x="838200" y="-3163"/>
            <a:ext cx="10462127" cy="871037"/>
          </a:xfrm>
        </p:spPr>
        <p:txBody>
          <a:bodyPr/>
          <a:lstStyle/>
          <a:p>
            <a:pPr algn="ctr"/>
            <a:r>
              <a:rPr lang="en-US" b="1" i="1"/>
              <a:t>Overloaded vocabulary in data science</a:t>
            </a:r>
            <a:endParaRPr lang="en-US" b="1" i="1">
              <a:ea typeface="Calibri Light"/>
              <a:cs typeface="Calibri Light"/>
            </a:endParaRPr>
          </a:p>
        </p:txBody>
      </p:sp>
      <p:sp>
        <p:nvSpPr>
          <p:cNvPr id="3" name="Content Placeholder 2">
            <a:extLst>
              <a:ext uri="{FF2B5EF4-FFF2-40B4-BE49-F238E27FC236}">
                <a16:creationId xmlns:a16="http://schemas.microsoft.com/office/drawing/2014/main" id="{CC88F13D-C3BE-BCAE-7986-A91FBA54E98B}"/>
              </a:ext>
            </a:extLst>
          </p:cNvPr>
          <p:cNvSpPr>
            <a:spLocks noGrp="1"/>
          </p:cNvSpPr>
          <p:nvPr>
            <p:ph sz="half" idx="1"/>
          </p:nvPr>
        </p:nvSpPr>
        <p:spPr>
          <a:xfrm>
            <a:off x="1439779" y="966800"/>
            <a:ext cx="1901672" cy="5277563"/>
          </a:xfrm>
        </p:spPr>
        <p:txBody>
          <a:bodyPr vert="horz" lIns="91440" tIns="45720" rIns="91440" bIns="45720" rtlCol="0" anchor="t">
            <a:normAutofit fontScale="70000" lnSpcReduction="20000"/>
          </a:bodyPr>
          <a:lstStyle/>
          <a:p>
            <a:r>
              <a:rPr lang="en-US" b="1" u="sng">
                <a:solidFill>
                  <a:srgbClr val="00B050"/>
                </a:solidFill>
              </a:rPr>
              <a:t>Model</a:t>
            </a:r>
            <a:endParaRPr lang="en-US" b="1" u="sng">
              <a:solidFill>
                <a:srgbClr val="00B050"/>
              </a:solidFill>
              <a:ea typeface="Calibri"/>
              <a:cs typeface="Calibri"/>
            </a:endParaRPr>
          </a:p>
          <a:p>
            <a:r>
              <a:rPr lang="en-US"/>
              <a:t>Significance</a:t>
            </a:r>
            <a:endParaRPr lang="en-US">
              <a:ea typeface="Calibri"/>
              <a:cs typeface="Calibri"/>
            </a:endParaRPr>
          </a:p>
          <a:p>
            <a:r>
              <a:rPr lang="en-US" b="1">
                <a:solidFill>
                  <a:srgbClr val="00B050"/>
                </a:solidFill>
              </a:rPr>
              <a:t>Graph</a:t>
            </a:r>
            <a:endParaRPr lang="en-US" b="1">
              <a:solidFill>
                <a:srgbClr val="00B050"/>
              </a:solidFill>
              <a:ea typeface="Calibri"/>
              <a:cs typeface="Calibri"/>
            </a:endParaRPr>
          </a:p>
          <a:p>
            <a:r>
              <a:rPr lang="en-US" b="1">
                <a:solidFill>
                  <a:srgbClr val="00B050"/>
                </a:solidFill>
              </a:rPr>
              <a:t>Node</a:t>
            </a:r>
            <a:endParaRPr lang="en-US" b="1">
              <a:solidFill>
                <a:srgbClr val="00B050"/>
              </a:solidFill>
              <a:ea typeface="Calibri"/>
              <a:cs typeface="Calibri"/>
            </a:endParaRPr>
          </a:p>
          <a:p>
            <a:r>
              <a:rPr lang="en-US" b="1">
                <a:solidFill>
                  <a:srgbClr val="00B050"/>
                </a:solidFill>
              </a:rPr>
              <a:t>Edge</a:t>
            </a:r>
            <a:endParaRPr lang="en-US" b="1">
              <a:solidFill>
                <a:srgbClr val="00B050"/>
              </a:solidFill>
              <a:ea typeface="Calibri"/>
              <a:cs typeface="Calibri"/>
            </a:endParaRPr>
          </a:p>
          <a:p>
            <a:r>
              <a:rPr lang="en-US"/>
              <a:t>Cloud</a:t>
            </a:r>
            <a:endParaRPr lang="en-US">
              <a:ea typeface="Calibri"/>
              <a:cs typeface="Calibri"/>
            </a:endParaRPr>
          </a:p>
          <a:p>
            <a:r>
              <a:rPr lang="en-US" b="1">
                <a:solidFill>
                  <a:srgbClr val="00B050"/>
                </a:solidFill>
              </a:rPr>
              <a:t>Prediction</a:t>
            </a:r>
            <a:endParaRPr lang="en-US" b="1">
              <a:solidFill>
                <a:srgbClr val="00B050"/>
              </a:solidFill>
              <a:ea typeface="Calibri"/>
              <a:cs typeface="Calibri"/>
            </a:endParaRPr>
          </a:p>
          <a:p>
            <a:r>
              <a:rPr lang="en-US"/>
              <a:t>Forecasting</a:t>
            </a:r>
            <a:endParaRPr lang="en-US">
              <a:ea typeface="Calibri"/>
              <a:cs typeface="Calibri"/>
            </a:endParaRPr>
          </a:p>
          <a:p>
            <a:r>
              <a:rPr lang="en-US"/>
              <a:t>Inference</a:t>
            </a:r>
            <a:endParaRPr lang="en-US">
              <a:ea typeface="Calibri"/>
              <a:cs typeface="Calibri"/>
            </a:endParaRPr>
          </a:p>
          <a:p>
            <a:r>
              <a:rPr lang="en-US"/>
              <a:t>Estimation</a:t>
            </a:r>
            <a:endParaRPr lang="en-US">
              <a:ea typeface="Calibri"/>
              <a:cs typeface="Calibri"/>
            </a:endParaRPr>
          </a:p>
          <a:p>
            <a:r>
              <a:rPr lang="en-US"/>
              <a:t>Experiment</a:t>
            </a:r>
            <a:endParaRPr lang="en-US">
              <a:ea typeface="Calibri"/>
              <a:cs typeface="Calibri"/>
            </a:endParaRPr>
          </a:p>
          <a:p>
            <a:r>
              <a:rPr lang="en-US" b="1">
                <a:solidFill>
                  <a:srgbClr val="00B050"/>
                </a:solidFill>
              </a:rPr>
              <a:t>Feature </a:t>
            </a:r>
            <a:endParaRPr lang="en-US" b="1">
              <a:solidFill>
                <a:srgbClr val="00B050"/>
              </a:solidFill>
              <a:ea typeface="Calibri"/>
              <a:cs typeface="Calibri"/>
            </a:endParaRPr>
          </a:p>
          <a:p>
            <a:r>
              <a:rPr lang="en-US"/>
              <a:t>Attribute</a:t>
            </a:r>
            <a:endParaRPr lang="en-US">
              <a:ea typeface="Calibri"/>
              <a:cs typeface="Calibri"/>
            </a:endParaRPr>
          </a:p>
          <a:p>
            <a:r>
              <a:rPr lang="en-US"/>
              <a:t>Variable</a:t>
            </a:r>
            <a:endParaRPr lang="en-US">
              <a:ea typeface="Calibri"/>
              <a:cs typeface="Calibri"/>
            </a:endParaRPr>
          </a:p>
          <a:p>
            <a:r>
              <a:rPr lang="en-US"/>
              <a:t>Parameter</a:t>
            </a:r>
            <a:endParaRPr lang="en-US">
              <a:ea typeface="Calibri"/>
              <a:cs typeface="Calibri"/>
            </a:endParaRPr>
          </a:p>
          <a:p>
            <a:endParaRPr lang="en-US"/>
          </a:p>
        </p:txBody>
      </p:sp>
      <p:sp>
        <p:nvSpPr>
          <p:cNvPr id="4" name="Content Placeholder 3">
            <a:extLst>
              <a:ext uri="{FF2B5EF4-FFF2-40B4-BE49-F238E27FC236}">
                <a16:creationId xmlns:a16="http://schemas.microsoft.com/office/drawing/2014/main" id="{6AA11F70-11A9-DE1B-FB54-B75A9330BEE8}"/>
              </a:ext>
            </a:extLst>
          </p:cNvPr>
          <p:cNvSpPr>
            <a:spLocks noGrp="1"/>
          </p:cNvSpPr>
          <p:nvPr>
            <p:ph sz="half" idx="2"/>
          </p:nvPr>
        </p:nvSpPr>
        <p:spPr>
          <a:xfrm>
            <a:off x="3968193" y="966800"/>
            <a:ext cx="1764821" cy="5281600"/>
          </a:xfrm>
        </p:spPr>
        <p:txBody>
          <a:bodyPr vert="horz" lIns="91440" tIns="45720" rIns="91440" bIns="45720" rtlCol="0" anchor="t">
            <a:normAutofit fontScale="70000" lnSpcReduction="20000"/>
          </a:bodyPr>
          <a:lstStyle/>
          <a:p>
            <a:r>
              <a:rPr lang="en-US"/>
              <a:t>Regression</a:t>
            </a:r>
          </a:p>
          <a:p>
            <a:r>
              <a:rPr lang="en-US" b="1">
                <a:solidFill>
                  <a:srgbClr val="FF0000"/>
                </a:solidFill>
              </a:rPr>
              <a:t>Accuracy</a:t>
            </a:r>
            <a:endParaRPr lang="en-US" b="1">
              <a:solidFill>
                <a:srgbClr val="FF0000"/>
              </a:solidFill>
              <a:ea typeface="Calibri"/>
              <a:cs typeface="Calibri"/>
            </a:endParaRPr>
          </a:p>
          <a:p>
            <a:r>
              <a:rPr lang="en-US" b="1">
                <a:solidFill>
                  <a:srgbClr val="00B050"/>
                </a:solidFill>
              </a:rPr>
              <a:t>Sensitivity</a:t>
            </a:r>
            <a:endParaRPr lang="en-US" b="1">
              <a:solidFill>
                <a:srgbClr val="00B050"/>
              </a:solidFill>
              <a:ea typeface="Calibri"/>
              <a:cs typeface="Calibri"/>
            </a:endParaRPr>
          </a:p>
          <a:p>
            <a:r>
              <a:rPr lang="en-US" b="1">
                <a:solidFill>
                  <a:srgbClr val="00B050"/>
                </a:solidFill>
              </a:rPr>
              <a:t>Specificity</a:t>
            </a:r>
            <a:endParaRPr lang="en-US" b="1">
              <a:solidFill>
                <a:srgbClr val="00B050"/>
              </a:solidFill>
              <a:ea typeface="Calibri"/>
              <a:cs typeface="Calibri"/>
            </a:endParaRPr>
          </a:p>
          <a:p>
            <a:r>
              <a:rPr lang="en-US" b="1">
                <a:solidFill>
                  <a:srgbClr val="00B050"/>
                </a:solidFill>
              </a:rPr>
              <a:t>Confidence</a:t>
            </a:r>
            <a:endParaRPr lang="en-US" b="1">
              <a:solidFill>
                <a:srgbClr val="00B050"/>
              </a:solidFill>
              <a:ea typeface="Calibri"/>
              <a:cs typeface="Calibri"/>
            </a:endParaRPr>
          </a:p>
          <a:p>
            <a:r>
              <a:rPr lang="en-US" b="1">
                <a:solidFill>
                  <a:srgbClr val="00B050"/>
                </a:solidFill>
              </a:rPr>
              <a:t>Lift</a:t>
            </a:r>
            <a:endParaRPr lang="en-US" b="1">
              <a:solidFill>
                <a:srgbClr val="00B050"/>
              </a:solidFill>
              <a:ea typeface="Calibri"/>
              <a:cs typeface="Calibri"/>
            </a:endParaRPr>
          </a:p>
          <a:p>
            <a:r>
              <a:rPr lang="en-US">
                <a:ea typeface="+mn-lt"/>
                <a:cs typeface="+mn-lt"/>
              </a:rPr>
              <a:t>Precision</a:t>
            </a:r>
          </a:p>
          <a:p>
            <a:r>
              <a:rPr lang="en-US">
                <a:ea typeface="+mn-lt"/>
                <a:cs typeface="+mn-lt"/>
              </a:rPr>
              <a:t>Recall</a:t>
            </a:r>
          </a:p>
          <a:p>
            <a:r>
              <a:rPr lang="en-US"/>
              <a:t>Resolution</a:t>
            </a:r>
            <a:endParaRPr lang="en-US">
              <a:ea typeface="Calibri"/>
              <a:cs typeface="Calibri"/>
            </a:endParaRPr>
          </a:p>
          <a:p>
            <a:r>
              <a:rPr lang="en-US"/>
              <a:t>Reliability</a:t>
            </a:r>
            <a:endParaRPr lang="en-US">
              <a:ea typeface="Calibri"/>
              <a:cs typeface="Calibri"/>
            </a:endParaRPr>
          </a:p>
          <a:p>
            <a:r>
              <a:rPr lang="en-US"/>
              <a:t>Calibration</a:t>
            </a:r>
            <a:endParaRPr lang="en-US">
              <a:ea typeface="Calibri"/>
              <a:cs typeface="Calibri"/>
            </a:endParaRPr>
          </a:p>
          <a:p>
            <a:r>
              <a:rPr lang="en-US"/>
              <a:t>Entropy</a:t>
            </a:r>
            <a:endParaRPr lang="en-US">
              <a:ea typeface="Calibri"/>
              <a:cs typeface="Calibri"/>
            </a:endParaRPr>
          </a:p>
          <a:p>
            <a:r>
              <a:rPr lang="en-US"/>
              <a:t>Uncertainty</a:t>
            </a:r>
            <a:endParaRPr lang="en-US">
              <a:ea typeface="Calibri"/>
              <a:cs typeface="Calibri"/>
            </a:endParaRPr>
          </a:p>
          <a:p>
            <a:r>
              <a:rPr lang="en-US"/>
              <a:t>Error</a:t>
            </a:r>
            <a:endParaRPr lang="en-US">
              <a:ea typeface="Calibri"/>
              <a:cs typeface="Calibri"/>
            </a:endParaRPr>
          </a:p>
          <a:p>
            <a:r>
              <a:rPr lang="en-US"/>
              <a:t>Residual</a:t>
            </a:r>
            <a:endParaRPr lang="en-US">
              <a:ea typeface="Calibri"/>
              <a:cs typeface="Calibri"/>
            </a:endParaRPr>
          </a:p>
          <a:p>
            <a:endParaRPr lang="en-US"/>
          </a:p>
        </p:txBody>
      </p:sp>
      <p:sp>
        <p:nvSpPr>
          <p:cNvPr id="6" name="Content Placeholder 3">
            <a:extLst>
              <a:ext uri="{FF2B5EF4-FFF2-40B4-BE49-F238E27FC236}">
                <a16:creationId xmlns:a16="http://schemas.microsoft.com/office/drawing/2014/main" id="{ABFA2ED2-DA54-D651-0721-B1E27E304D61}"/>
              </a:ext>
            </a:extLst>
          </p:cNvPr>
          <p:cNvSpPr txBox="1">
            <a:spLocks/>
          </p:cNvSpPr>
          <p:nvPr/>
        </p:nvSpPr>
        <p:spPr>
          <a:xfrm>
            <a:off x="636292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rPr>
              <a:t>Probability</a:t>
            </a:r>
            <a:endParaRPr lang="en-US" b="1">
              <a:solidFill>
                <a:srgbClr val="00B050"/>
              </a:solidFill>
              <a:ea typeface="Calibri"/>
              <a:cs typeface="Calibri"/>
            </a:endParaRPr>
          </a:p>
          <a:p>
            <a:r>
              <a:rPr lang="en-US"/>
              <a:t>Belief</a:t>
            </a:r>
            <a:endParaRPr lang="en-US">
              <a:ea typeface="Calibri"/>
              <a:cs typeface="Calibri"/>
            </a:endParaRPr>
          </a:p>
          <a:p>
            <a:r>
              <a:rPr lang="en-US"/>
              <a:t>Table</a:t>
            </a:r>
            <a:endParaRPr lang="en-US">
              <a:ea typeface="Calibri"/>
              <a:cs typeface="Calibri"/>
            </a:endParaRPr>
          </a:p>
          <a:p>
            <a:r>
              <a:rPr lang="en-US"/>
              <a:t>Tabular</a:t>
            </a:r>
            <a:endParaRPr lang="en-US">
              <a:ea typeface="Calibri"/>
              <a:cs typeface="Calibri"/>
            </a:endParaRPr>
          </a:p>
          <a:p>
            <a:r>
              <a:rPr lang="en-US"/>
              <a:t>Structured</a:t>
            </a:r>
            <a:endParaRPr lang="en-US">
              <a:ea typeface="Calibri"/>
              <a:cs typeface="Calibri"/>
            </a:endParaRPr>
          </a:p>
          <a:p>
            <a:r>
              <a:rPr lang="en-US"/>
              <a:t>Categorical</a:t>
            </a:r>
            <a:endParaRPr lang="en-US">
              <a:ea typeface="Calibri"/>
              <a:cs typeface="Calibri"/>
            </a:endParaRPr>
          </a:p>
          <a:p>
            <a:r>
              <a:rPr lang="en-US">
                <a:ea typeface="+mn-lt"/>
                <a:cs typeface="+mn-lt"/>
              </a:rPr>
              <a:t>Nominal</a:t>
            </a:r>
          </a:p>
          <a:p>
            <a:r>
              <a:rPr lang="en-US"/>
              <a:t>Class</a:t>
            </a:r>
            <a:endParaRPr lang="en-US">
              <a:ea typeface="Calibri"/>
              <a:cs typeface="Calibri"/>
            </a:endParaRPr>
          </a:p>
          <a:p>
            <a:r>
              <a:rPr lang="en-US"/>
              <a:t>Object</a:t>
            </a:r>
            <a:endParaRPr lang="en-US">
              <a:ea typeface="Calibri"/>
              <a:cs typeface="Calibri"/>
            </a:endParaRPr>
          </a:p>
          <a:p>
            <a:r>
              <a:rPr lang="en-US"/>
              <a:t>Analog</a:t>
            </a:r>
            <a:endParaRPr lang="en-US">
              <a:ea typeface="Calibri"/>
              <a:cs typeface="Calibri"/>
            </a:endParaRPr>
          </a:p>
          <a:p>
            <a:r>
              <a:rPr lang="en-US"/>
              <a:t>Continuous</a:t>
            </a:r>
            <a:endParaRPr lang="en-US">
              <a:ea typeface="Calibri"/>
              <a:cs typeface="Calibri"/>
            </a:endParaRPr>
          </a:p>
          <a:p>
            <a:r>
              <a:rPr lang="en-US"/>
              <a:t>Digital</a:t>
            </a:r>
            <a:endParaRPr lang="en-US">
              <a:ea typeface="Calibri"/>
              <a:cs typeface="Calibri"/>
            </a:endParaRPr>
          </a:p>
          <a:p>
            <a:r>
              <a:rPr lang="en-US"/>
              <a:t>Discrete</a:t>
            </a:r>
            <a:endParaRPr lang="en-US">
              <a:ea typeface="Calibri"/>
              <a:cs typeface="Calibri"/>
            </a:endParaRPr>
          </a:p>
          <a:p>
            <a:r>
              <a:rPr lang="en-US"/>
              <a:t>Dynamic</a:t>
            </a:r>
            <a:endParaRPr lang="en-US">
              <a:ea typeface="Calibri"/>
              <a:cs typeface="Calibri"/>
            </a:endParaRPr>
          </a:p>
          <a:p>
            <a:r>
              <a:rPr lang="en-US"/>
              <a:t>Programming</a:t>
            </a:r>
            <a:endParaRPr lang="en-US">
              <a:ea typeface="Calibri"/>
              <a:cs typeface="Calibri"/>
            </a:endParaRPr>
          </a:p>
        </p:txBody>
      </p:sp>
      <p:sp>
        <p:nvSpPr>
          <p:cNvPr id="7" name="Content Placeholder 3">
            <a:extLst>
              <a:ext uri="{FF2B5EF4-FFF2-40B4-BE49-F238E27FC236}">
                <a16:creationId xmlns:a16="http://schemas.microsoft.com/office/drawing/2014/main" id="{93FC9505-1BC6-3FE3-FA1F-A7C36BC77D7A}"/>
              </a:ext>
            </a:extLst>
          </p:cNvPr>
          <p:cNvSpPr txBox="1">
            <a:spLocks/>
          </p:cNvSpPr>
          <p:nvPr/>
        </p:nvSpPr>
        <p:spPr>
          <a:xfrm>
            <a:off x="901165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ea typeface="+mn-lt"/>
                <a:cs typeface="+mn-lt"/>
              </a:rPr>
              <a:t>Random</a:t>
            </a:r>
          </a:p>
          <a:p>
            <a:r>
              <a:rPr lang="en-US"/>
              <a:t>Regular</a:t>
            </a:r>
            <a:endParaRPr lang="en-US">
              <a:ea typeface="Calibri"/>
              <a:cs typeface="Calibri"/>
            </a:endParaRPr>
          </a:p>
          <a:p>
            <a:r>
              <a:rPr lang="en-US"/>
              <a:t>Natural</a:t>
            </a:r>
            <a:endParaRPr lang="en-US">
              <a:ea typeface="Calibri"/>
              <a:cs typeface="Calibri"/>
            </a:endParaRPr>
          </a:p>
          <a:p>
            <a:r>
              <a:rPr lang="en-US" b="1" u="sng">
                <a:solidFill>
                  <a:srgbClr val="00B050"/>
                </a:solidFill>
              </a:rPr>
              <a:t>Normal</a:t>
            </a:r>
            <a:endParaRPr lang="en-US" b="1" u="sng">
              <a:solidFill>
                <a:srgbClr val="00B050"/>
              </a:solidFill>
              <a:ea typeface="Calibri"/>
              <a:cs typeface="Calibri"/>
            </a:endParaRPr>
          </a:p>
          <a:p>
            <a:r>
              <a:rPr lang="en-US"/>
              <a:t>Relation</a:t>
            </a:r>
            <a:endParaRPr lang="en-US">
              <a:ea typeface="Calibri"/>
              <a:cs typeface="Calibri"/>
            </a:endParaRPr>
          </a:p>
          <a:p>
            <a:r>
              <a:rPr lang="en-US"/>
              <a:t>Science</a:t>
            </a:r>
            <a:endParaRPr lang="en-US">
              <a:ea typeface="Calibri"/>
              <a:cs typeface="Calibri"/>
            </a:endParaRPr>
          </a:p>
          <a:p>
            <a:r>
              <a:rPr lang="en-US"/>
              <a:t>Engineering</a:t>
            </a:r>
            <a:endParaRPr lang="en-US">
              <a:ea typeface="Calibri"/>
              <a:cs typeface="Calibri"/>
            </a:endParaRPr>
          </a:p>
          <a:p>
            <a:r>
              <a:rPr lang="en-US"/>
              <a:t>Optimization</a:t>
            </a:r>
            <a:endParaRPr lang="en-US">
              <a:ea typeface="Calibri"/>
              <a:cs typeface="Calibri"/>
            </a:endParaRPr>
          </a:p>
          <a:p>
            <a:r>
              <a:rPr lang="en-US"/>
              <a:t>Queue</a:t>
            </a:r>
            <a:endParaRPr lang="en-US">
              <a:ea typeface="Calibri"/>
              <a:cs typeface="Calibri"/>
            </a:endParaRPr>
          </a:p>
          <a:p>
            <a:r>
              <a:rPr lang="en-US"/>
              <a:t>Stack</a:t>
            </a:r>
            <a:endParaRPr lang="en-US">
              <a:ea typeface="Calibri"/>
              <a:cs typeface="Calibri"/>
            </a:endParaRPr>
          </a:p>
          <a:p>
            <a:r>
              <a:rPr lang="en-US"/>
              <a:t>Dictionary</a:t>
            </a:r>
            <a:endParaRPr lang="en-US">
              <a:ea typeface="Calibri"/>
              <a:cs typeface="Calibri"/>
            </a:endParaRPr>
          </a:p>
          <a:p>
            <a:r>
              <a:rPr lang="en-US"/>
              <a:t>Hash</a:t>
            </a:r>
            <a:endParaRPr lang="en-US">
              <a:ea typeface="Calibri"/>
              <a:cs typeface="Calibri"/>
            </a:endParaRPr>
          </a:p>
          <a:p>
            <a:r>
              <a:rPr lang="en-US"/>
              <a:t>Key </a:t>
            </a:r>
            <a:endParaRPr lang="en-US">
              <a:ea typeface="Calibri"/>
              <a:cs typeface="Calibri"/>
            </a:endParaRPr>
          </a:p>
          <a:p>
            <a:r>
              <a:rPr lang="en-US"/>
              <a:t>Value</a:t>
            </a:r>
            <a:endParaRPr lang="en-US">
              <a:ea typeface="Calibri"/>
              <a:cs typeface="Calibri"/>
            </a:endParaRPr>
          </a:p>
          <a:p>
            <a:r>
              <a:rPr lang="en-US"/>
              <a:t>AI</a:t>
            </a:r>
            <a:endParaRPr lang="en-US">
              <a:ea typeface="Calibri"/>
              <a:cs typeface="Calibri"/>
            </a:endParaRPr>
          </a:p>
        </p:txBody>
      </p:sp>
      <p:sp>
        <p:nvSpPr>
          <p:cNvPr id="9" name="TextBox 8">
            <a:extLst>
              <a:ext uri="{FF2B5EF4-FFF2-40B4-BE49-F238E27FC236}">
                <a16:creationId xmlns:a16="http://schemas.microsoft.com/office/drawing/2014/main" id="{C13792AC-80B4-459E-2C89-E11A7DE8E02F}"/>
              </a:ext>
            </a:extLst>
          </p:cNvPr>
          <p:cNvSpPr txBox="1"/>
          <p:nvPr/>
        </p:nvSpPr>
        <p:spPr>
          <a:xfrm>
            <a:off x="1672222" y="6284328"/>
            <a:ext cx="8799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ea typeface="Calibri"/>
                <a:cs typeface="Calibri"/>
              </a:rPr>
              <a:t>Any reserved word in any computer language has a specialized meaning.</a:t>
            </a:r>
            <a:endParaRPr lang="en-US"/>
          </a:p>
        </p:txBody>
      </p:sp>
    </p:spTree>
    <p:extLst>
      <p:ext uri="{BB962C8B-B14F-4D97-AF65-F5344CB8AC3E}">
        <p14:creationId xmlns:p14="http://schemas.microsoft.com/office/powerpoint/2010/main" val="40509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3">
                                            <p:txEl>
                                              <p:pRg st="0" end="0"/>
                                            </p:txEl>
                                          </p:spTgt>
                                        </p:tgtEl>
                                      </p:cBhvr>
                                    </p:animEffect>
                                    <p:animScale>
                                      <p:cBhvr>
                                        <p:cTn id="7" dur="50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4">
                                            <p:txEl>
                                              <p:pRg st="1" end="1"/>
                                            </p:txEl>
                                          </p:spTgt>
                                        </p:tgtEl>
                                      </p:cBhvr>
                                    </p:animEffect>
                                    <p:animScale>
                                      <p:cBhvr>
                                        <p:cTn id="12" dur="500" autoRev="1" fill="hold"/>
                                        <p:tgtEl>
                                          <p:spTgt spid="4">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1000" tmFilter="0, 0; .2, .5; .8, .5; 1, 0"/>
                                        <p:tgtEl>
                                          <p:spTgt spid="7">
                                            <p:txEl>
                                              <p:pRg st="3" end="3"/>
                                            </p:txEl>
                                          </p:spTgt>
                                        </p:tgtEl>
                                      </p:cBhvr>
                                    </p:animEffect>
                                    <p:animScale>
                                      <p:cBhvr>
                                        <p:cTn id="17" dur="500" autoRev="1" fill="hold"/>
                                        <p:tgtEl>
                                          <p:spTgt spid="7">
                                            <p:txEl>
                                              <p:pRg st="3" end="3"/>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1000" tmFilter="0, 0; .2, .5; .8, .5; 1, 0"/>
                                        <p:tgtEl>
                                          <p:spTgt spid="3">
                                            <p:txEl>
                                              <p:pRg st="11" end="11"/>
                                            </p:txEl>
                                          </p:spTgt>
                                        </p:tgtEl>
                                      </p:cBhvr>
                                    </p:animEffect>
                                    <p:animScale>
                                      <p:cBhvr>
                                        <p:cTn id="22" dur="50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t>Machine Learning</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p:txBody>
          <a:bodyPr vert="horz" lIns="91440" tIns="45720" rIns="91440" bIns="45720" rtlCol="0" anchor="t">
            <a:normAutofit fontScale="92500" lnSpcReduction="20000"/>
          </a:bodyPr>
          <a:lstStyle/>
          <a:p>
            <a:r>
              <a:rPr lang="en-US" dirty="0"/>
              <a:t>The central tenet of Machine </a:t>
            </a:r>
            <a:r>
              <a:rPr lang="en-US" b="1" dirty="0"/>
              <a:t>Learning</a:t>
            </a:r>
            <a:r>
              <a:rPr lang="en-US" dirty="0"/>
              <a:t> (ML) is that a model can learn from a training dataset, to then produce meaningful output for new data (e.g., a test dataset).</a:t>
            </a:r>
            <a:endParaRPr lang="en-US" dirty="0">
              <a:cs typeface="Calibri"/>
            </a:endParaRPr>
          </a:p>
          <a:p>
            <a:r>
              <a:rPr lang="en-US" dirty="0"/>
              <a:t>Two main categories: Supervised and Unsupervised Learning</a:t>
            </a:r>
            <a:endParaRPr lang="en-US" dirty="0">
              <a:cs typeface="Calibri"/>
            </a:endParaRPr>
          </a:p>
          <a:p>
            <a:pPr lvl="1"/>
            <a:r>
              <a:rPr lang="en-US" dirty="0"/>
              <a:t>Supervised Learning: Generalizing from </a:t>
            </a:r>
            <a:r>
              <a:rPr lang="en-US" u="sng" dirty="0"/>
              <a:t>labeled</a:t>
            </a:r>
            <a:r>
              <a:rPr lang="en-US" dirty="0"/>
              <a:t> examples</a:t>
            </a:r>
            <a:endParaRPr lang="en-US" dirty="0">
              <a:cs typeface="Calibri"/>
            </a:endParaRPr>
          </a:p>
          <a:p>
            <a:pPr lvl="2"/>
            <a:r>
              <a:rPr lang="en-US" dirty="0"/>
              <a:t>Main Types </a:t>
            </a:r>
            <a:endParaRPr lang="en-US" dirty="0">
              <a:cs typeface="Calibri"/>
            </a:endParaRPr>
          </a:p>
          <a:p>
            <a:pPr lvl="3"/>
            <a:r>
              <a:rPr lang="en-US" dirty="0"/>
              <a:t>Classification (categorical outcome)</a:t>
            </a:r>
            <a:endParaRPr lang="en-US" dirty="0">
              <a:cs typeface="Calibri"/>
            </a:endParaRPr>
          </a:p>
          <a:p>
            <a:pPr lvl="3"/>
            <a:r>
              <a:rPr lang="en-US" dirty="0"/>
              <a:t>Regression (continuous outcome)</a:t>
            </a:r>
            <a:endParaRPr lang="en-US" dirty="0">
              <a:cs typeface="Calibri"/>
            </a:endParaRPr>
          </a:p>
          <a:p>
            <a:pPr lvl="3"/>
            <a:r>
              <a:rPr lang="en-US" dirty="0"/>
              <a:t>Ranking</a:t>
            </a:r>
            <a:endParaRPr lang="en-US" dirty="0">
              <a:cs typeface="Calibri"/>
            </a:endParaRPr>
          </a:p>
          <a:p>
            <a:pPr lvl="2"/>
            <a:r>
              <a:rPr lang="en-US" dirty="0"/>
              <a:t>Requires labels or known outcomes for training (and testing)</a:t>
            </a:r>
            <a:endParaRPr lang="en-US" dirty="0">
              <a:cs typeface="Calibri"/>
            </a:endParaRPr>
          </a:p>
          <a:p>
            <a:pPr lvl="3"/>
            <a:r>
              <a:rPr lang="en-US" dirty="0"/>
              <a:t>Labels can (sometimes) capture human judgement</a:t>
            </a:r>
            <a:endParaRPr lang="en-US" dirty="0">
              <a:cs typeface="Calibri"/>
            </a:endParaRPr>
          </a:p>
          <a:p>
            <a:pPr lvl="1"/>
            <a:r>
              <a:rPr lang="en-US" dirty="0"/>
              <a:t>Unsupervised Learning: Finding structure among examples</a:t>
            </a:r>
            <a:endParaRPr lang="en-US" dirty="0">
              <a:cs typeface="Calibri"/>
            </a:endParaRPr>
          </a:p>
          <a:p>
            <a:pPr lvl="2"/>
            <a:r>
              <a:rPr lang="en-US" dirty="0"/>
              <a:t>Clustering: put “similar” examples together</a:t>
            </a:r>
            <a:endParaRPr lang="en-US" dirty="0">
              <a:cs typeface="Calibri"/>
            </a:endParaRPr>
          </a:p>
          <a:p>
            <a:pPr lvl="2"/>
            <a:r>
              <a:rPr lang="en-US" dirty="0"/>
              <a:t>Anomaly detection: Which of these things is not like the others?</a:t>
            </a:r>
            <a:endParaRPr lang="en-US" dirty="0">
              <a:cs typeface="Calibri"/>
            </a:endParaRPr>
          </a:p>
          <a:p>
            <a:pPr lvl="2"/>
            <a:r>
              <a:rPr lang="en-US" dirty="0"/>
              <a:t>Embeddings: assigning ‘coordinates’ to items based on similarity</a:t>
            </a:r>
            <a:endParaRPr lang="en-US" dirty="0">
              <a:cs typeface="Calibri"/>
            </a:endParaRPr>
          </a:p>
          <a:p>
            <a:pPr marL="0" indent="0">
              <a:buNone/>
            </a:pPr>
            <a:endParaRPr lang="en-US"/>
          </a:p>
        </p:txBody>
      </p:sp>
    </p:spTree>
    <p:extLst>
      <p:ext uri="{BB962C8B-B14F-4D97-AF65-F5344CB8AC3E}">
        <p14:creationId xmlns:p14="http://schemas.microsoft.com/office/powerpoint/2010/main" val="26361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39485"/>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Tree>
    <p:extLst>
      <p:ext uri="{BB962C8B-B14F-4D97-AF65-F5344CB8AC3E}">
        <p14:creationId xmlns:p14="http://schemas.microsoft.com/office/powerpoint/2010/main" val="1381100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31EE-AE42-4309-9329-2A6FE6AA030C}"/>
              </a:ext>
            </a:extLst>
          </p:cNvPr>
          <p:cNvSpPr>
            <a:spLocks noGrp="1"/>
          </p:cNvSpPr>
          <p:nvPr>
            <p:ph type="title"/>
          </p:nvPr>
        </p:nvSpPr>
        <p:spPr>
          <a:xfrm>
            <a:off x="399535" y="301051"/>
            <a:ext cx="11392929" cy="1400530"/>
          </a:xfrm>
        </p:spPr>
        <p:txBody>
          <a:bodyPr>
            <a:normAutofit/>
          </a:bodyPr>
          <a:lstStyle/>
          <a:p>
            <a:pPr algn="ctr"/>
            <a:r>
              <a:rPr lang="en-US">
                <a:cs typeface="Calibri Light"/>
              </a:rPr>
              <a:t>Bayes Nets decompose joint probabilities into a network of conditional probabilities</a:t>
            </a:r>
          </a:p>
        </p:txBody>
      </p:sp>
      <p:pic>
        <p:nvPicPr>
          <p:cNvPr id="6" name="Picture 6" descr="Diagram&#10;&#10;Description automatically generated">
            <a:extLst>
              <a:ext uri="{FF2B5EF4-FFF2-40B4-BE49-F238E27FC236}">
                <a16:creationId xmlns:a16="http://schemas.microsoft.com/office/drawing/2014/main" id="{E2694A1E-899C-41C7-8E13-B38482DAC15C}"/>
              </a:ext>
            </a:extLst>
          </p:cNvPr>
          <p:cNvPicPr>
            <a:picLocks noChangeAspect="1"/>
          </p:cNvPicPr>
          <p:nvPr/>
        </p:nvPicPr>
        <p:blipFill>
          <a:blip r:embed="rId3"/>
          <a:stretch>
            <a:fillRect/>
          </a:stretch>
        </p:blipFill>
        <p:spPr>
          <a:xfrm>
            <a:off x="673907" y="2938837"/>
            <a:ext cx="11272819" cy="3980511"/>
          </a:xfrm>
          <a:prstGeom prst="rect">
            <a:avLst/>
          </a:prstGeom>
        </p:spPr>
      </p:pic>
      <p:sp>
        <p:nvSpPr>
          <p:cNvPr id="10" name="TextBox 9">
            <a:extLst>
              <a:ext uri="{FF2B5EF4-FFF2-40B4-BE49-F238E27FC236}">
                <a16:creationId xmlns:a16="http://schemas.microsoft.com/office/drawing/2014/main" id="{33B5D2B3-D2FA-4E23-87CA-A1B90DF55384}"/>
              </a:ext>
            </a:extLst>
          </p:cNvPr>
          <p:cNvSpPr txBox="1"/>
          <p:nvPr/>
        </p:nvSpPr>
        <p:spPr>
          <a:xfrm>
            <a:off x="4500282" y="1898741"/>
            <a:ext cx="28236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We trained a Bayes Net model on real hospital data ...</a:t>
            </a:r>
            <a:endParaRPr lang="en-US" sz="2400" b="1">
              <a:solidFill>
                <a:srgbClr val="C00000"/>
              </a:solidFill>
              <a:cs typeface="Calibri"/>
            </a:endParaRPr>
          </a:p>
        </p:txBody>
      </p:sp>
      <p:sp>
        <p:nvSpPr>
          <p:cNvPr id="11" name="TextBox 10">
            <a:extLst>
              <a:ext uri="{FF2B5EF4-FFF2-40B4-BE49-F238E27FC236}">
                <a16:creationId xmlns:a16="http://schemas.microsoft.com/office/drawing/2014/main" id="{4A9722ED-5EBB-4C66-8665-387F987C7E81}"/>
              </a:ext>
            </a:extLst>
          </p:cNvPr>
          <p:cNvSpPr txBox="1"/>
          <p:nvPr/>
        </p:nvSpPr>
        <p:spPr>
          <a:xfrm>
            <a:off x="8566574" y="3099070"/>
            <a:ext cx="34491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 and incorporated the results into a </a:t>
            </a:r>
            <a:r>
              <a:rPr lang="en-US" sz="2400" b="1" err="1">
                <a:solidFill>
                  <a:srgbClr val="C00000"/>
                </a:solidFill>
              </a:rPr>
              <a:t>Synthea</a:t>
            </a:r>
            <a:r>
              <a:rPr lang="en-US" sz="2400" b="1">
                <a:solidFill>
                  <a:srgbClr val="C00000"/>
                </a:solidFill>
              </a:rPr>
              <a:t> simulation module.</a:t>
            </a:r>
            <a:endParaRPr lang="en-US" sz="2400" b="1">
              <a:solidFill>
                <a:srgbClr val="C00000"/>
              </a:solidFill>
              <a:cs typeface="Calibri"/>
            </a:endParaRPr>
          </a:p>
        </p:txBody>
      </p:sp>
      <p:pic>
        <p:nvPicPr>
          <p:cNvPr id="9" name="Picture 9" descr="Diagram&#10;&#10;Description automatically generated">
            <a:extLst>
              <a:ext uri="{FF2B5EF4-FFF2-40B4-BE49-F238E27FC236}">
                <a16:creationId xmlns:a16="http://schemas.microsoft.com/office/drawing/2014/main" id="{A9A089CE-F6A8-46E8-88CF-EF57F34E8407}"/>
              </a:ext>
            </a:extLst>
          </p:cNvPr>
          <p:cNvPicPr>
            <a:picLocks noGrp="1" noChangeAspect="1"/>
          </p:cNvPicPr>
          <p:nvPr>
            <p:ph idx="1"/>
          </p:nvPr>
        </p:nvPicPr>
        <p:blipFill>
          <a:blip r:embed="rId4"/>
          <a:stretch>
            <a:fillRect/>
          </a:stretch>
        </p:blipFill>
        <p:spPr>
          <a:xfrm>
            <a:off x="1024217" y="1864854"/>
            <a:ext cx="3476065" cy="2468656"/>
          </a:xfrm>
        </p:spPr>
      </p:pic>
    </p:spTree>
    <p:extLst>
      <p:ext uri="{BB962C8B-B14F-4D97-AF65-F5344CB8AC3E}">
        <p14:creationId xmlns:p14="http://schemas.microsoft.com/office/powerpoint/2010/main" val="360676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3390</Words>
  <Application>Microsoft Office PowerPoint</Application>
  <PresentationFormat>Widescreen</PresentationFormat>
  <Paragraphs>663</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Technology</vt:lpstr>
      <vt:lpstr>Overloaded vocabulary in data science</vt:lpstr>
      <vt:lpstr>Machine Learning</vt:lpstr>
      <vt:lpstr>PowerPoint Presentation</vt:lpstr>
      <vt:lpstr>Bayes Nets decompose joint probabilities into a network of conditional probabilities</vt:lpstr>
      <vt:lpstr>Relational Database</vt:lpstr>
      <vt:lpstr>PowerPoint Presentation</vt:lpstr>
      <vt:lpstr>PowerPoint Presentation</vt:lpstr>
      <vt:lpstr>PowerPoint Presentation</vt:lpstr>
      <vt:lpstr>Co-occurrence</vt:lpstr>
      <vt:lpstr>PowerPoint Presentation</vt:lpstr>
      <vt:lpstr>Explainable Boosting Machines</vt:lpstr>
      <vt:lpstr> Explainable Boosting Machine (EBM): a fast implementation of GA2M Generalized Additive Model Plus Interactions  </vt:lpstr>
      <vt:lpstr>Interpreting an EBM Model</vt:lpstr>
      <vt:lpstr>PowerPoint Presentation</vt:lpstr>
      <vt:lpstr>Apache Spark &amp; Microsoft Azure Databricks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159</cp:revision>
  <dcterms:created xsi:type="dcterms:W3CDTF">2022-05-02T22:35:24Z</dcterms:created>
  <dcterms:modified xsi:type="dcterms:W3CDTF">2022-05-17T06:03:40Z</dcterms:modified>
</cp:coreProperties>
</file>